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Sorts Mill Goudy"/>
      <p:regular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p0qUBCTo1e5dqyzUMd7tJslMi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ortsMillGoudy-italic.fntdata"/><Relationship Id="rId14" Type="http://schemas.openxmlformats.org/officeDocument/2006/relationships/slide" Target="slides/slide9.xml"/><Relationship Id="rId36" Type="http://schemas.openxmlformats.org/officeDocument/2006/relationships/font" Target="fonts/SortsMillGoudy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0" name="Google Shape;8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2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3" name="Google Shape;83;p42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4" name="Google Shape;84;p4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88" name="Google Shape;8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3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3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1" name="Google Shape;91;p43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4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4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4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4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5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5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45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5" name="Google Shape;105;p4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5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09" name="Google Shape;109;p45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3" name="Google Shape;113;p4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7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9" name="Google Shape;119;p47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0" name="Google Shape;120;p47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47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47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47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4" name="Google Shape;124;p4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28" name="Google Shape;1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29" name="Google Shape;12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0" name="Google Shape;13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8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8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3" name="Google Shape;133;p48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34" name="Google Shape;134;p48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5" name="Google Shape;135;p48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6" name="Google Shape;136;p48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37" name="Google Shape;137;p48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8" name="Google Shape;138;p48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48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48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4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53" name="Google Shape;5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54" name="Google Shape;5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9" name="Google Shape;59;p38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6" name="Google Shape;76;p4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4" name="Google Shape;24;p3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5" name="Google Shape;25;p3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0" name="Google Shape;150;p1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AMAZON FRESH ANALYTICS…</a:t>
            </a:r>
            <a:endParaRPr/>
          </a:p>
        </p:txBody>
      </p:sp>
      <p:sp>
        <p:nvSpPr>
          <p:cNvPr id="151" name="Google Shape;151;p1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 sz="2300"/>
              <a:t>G. KIRUTHIK CHAKRA | BADM-WD-T-B9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idx="1" type="body"/>
          </p:nvPr>
        </p:nvSpPr>
        <p:spPr>
          <a:xfrm>
            <a:off x="919119" y="607868"/>
            <a:ext cx="10353762" cy="54881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3.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Add a unique constraint for Name.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  Constraints Applied: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1. Primary Key: customer ID is the Primary </a:t>
            </a:r>
            <a:r>
              <a:rPr lang="en-US" sz="2000"/>
              <a:t>Key.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2. Age Constraint: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>
                <a:solidFill>
                  <a:schemeClr val="accent1"/>
                </a:solidFill>
              </a:rPr>
              <a:t>NOT NULL </a:t>
            </a:r>
            <a:r>
              <a:rPr lang="en-US"/>
              <a:t>ensures </a:t>
            </a:r>
            <a:r>
              <a:rPr lang="en-US">
                <a:solidFill>
                  <a:schemeClr val="accent1"/>
                </a:solidFill>
              </a:rPr>
              <a:t>Age </a:t>
            </a:r>
            <a:r>
              <a:rPr lang="en-US"/>
              <a:t>cannot be empty.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>
                <a:solidFill>
                  <a:schemeClr val="accent1"/>
                </a:solidFill>
              </a:rPr>
              <a:t>CHECK (Age&gt;18) </a:t>
            </a:r>
            <a:r>
              <a:rPr lang="en-US"/>
              <a:t>ensures only customers older than 18 can be inserted.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3. Unique Constraint: </a:t>
            </a:r>
            <a:r>
              <a:rPr lang="en-US">
                <a:solidFill>
                  <a:schemeClr val="accent1"/>
                </a:solidFill>
              </a:rPr>
              <a:t>Name</a:t>
            </a:r>
            <a:r>
              <a:rPr lang="en-US"/>
              <a:t> must be Unique (</a:t>
            </a:r>
            <a:r>
              <a:rPr lang="en-US">
                <a:solidFill>
                  <a:schemeClr val="accent1"/>
                </a:solidFill>
              </a:rPr>
              <a:t>UNIQUE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DATA MANIPULATION LANGUAGE(DML)</a:t>
            </a:r>
            <a:br>
              <a:rPr lang="en-US"/>
            </a:br>
            <a:r>
              <a:rPr lang="en-US"/>
              <a:t>TASK-5</a:t>
            </a:r>
            <a:endParaRPr/>
          </a:p>
        </p:txBody>
      </p:sp>
      <p:sp>
        <p:nvSpPr>
          <p:cNvPr id="213" name="Google Shape;213;p11"/>
          <p:cNvSpPr txBox="1"/>
          <p:nvPr>
            <p:ph idx="1" type="body"/>
          </p:nvPr>
        </p:nvSpPr>
        <p:spPr>
          <a:xfrm>
            <a:off x="913795" y="1866900"/>
            <a:ext cx="10353762" cy="48848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Insert 3 new rows into the Products table using INSERT statements.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620" y="2346037"/>
            <a:ext cx="8515926" cy="415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TASK-6</a:t>
            </a:r>
            <a:endParaRPr/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924443" y="1656195"/>
            <a:ext cx="10353762" cy="45922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Update the stock quantity of a product where ProductID matches a specific ID.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614" y="2164195"/>
            <a:ext cx="8536641" cy="378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TASK-7</a:t>
            </a:r>
            <a:endParaRPr/>
          </a:p>
        </p:txBody>
      </p:sp>
      <p:sp>
        <p:nvSpPr>
          <p:cNvPr id="227" name="Google Shape;227;p13"/>
          <p:cNvSpPr txBox="1"/>
          <p:nvPr>
            <p:ph idx="1" type="body"/>
          </p:nvPr>
        </p:nvSpPr>
        <p:spPr>
          <a:xfrm>
            <a:off x="913795" y="1588655"/>
            <a:ext cx="10353762" cy="50615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Update the stock quantity of a product where ProductID matches a specific ID.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</p:txBody>
      </p:sp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718" y="2027695"/>
            <a:ext cx="8257555" cy="422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SQL CONSTRAINTS AND OPERATORS</a:t>
            </a:r>
            <a:br>
              <a:rPr lang="en-US"/>
            </a:br>
            <a:r>
              <a:rPr lang="en-US"/>
              <a:t>TASK-8</a:t>
            </a:r>
            <a:endParaRPr/>
          </a:p>
        </p:txBody>
      </p:sp>
      <p:sp>
        <p:nvSpPr>
          <p:cNvPr id="234" name="Google Shape;234;p14"/>
          <p:cNvSpPr txBox="1"/>
          <p:nvPr>
            <p:ph idx="1" type="body"/>
          </p:nvPr>
        </p:nvSpPr>
        <p:spPr>
          <a:xfrm>
            <a:off x="913795" y="1866900"/>
            <a:ext cx="10353762" cy="48848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Use SQL constraints to: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1.</a:t>
            </a:r>
            <a:r>
              <a:rPr b="0" i="0" lang="en-US" sz="2000" u="none" strike="noStrike"/>
              <a:t>Add a CHECK constraint to ensure that ratings in the Reviews table are between 1 and 5.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756" y="2964872"/>
            <a:ext cx="7922717" cy="358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idx="1" type="body"/>
          </p:nvPr>
        </p:nvSpPr>
        <p:spPr>
          <a:xfrm>
            <a:off x="919119" y="344498"/>
            <a:ext cx="10353762" cy="6425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2. Add a DEFAULT constraint for the PrimeMember column in the Customers table (default value: "No").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234" y="1064933"/>
            <a:ext cx="8782501" cy="524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/>
          <p:nvPr>
            <p:ph type="title"/>
          </p:nvPr>
        </p:nvSpPr>
        <p:spPr>
          <a:xfrm>
            <a:off x="913795" y="300182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CLAUSES AND AGGREGATIONS</a:t>
            </a:r>
            <a:br>
              <a:rPr lang="en-US"/>
            </a:br>
            <a:r>
              <a:rPr lang="en-US"/>
              <a:t>TASK-9</a:t>
            </a:r>
            <a:endParaRPr/>
          </a:p>
        </p:txBody>
      </p:sp>
      <p:sp>
        <p:nvSpPr>
          <p:cNvPr id="247" name="Google Shape;247;p16"/>
          <p:cNvSpPr txBox="1"/>
          <p:nvPr>
            <p:ph idx="1" type="body"/>
          </p:nvPr>
        </p:nvSpPr>
        <p:spPr>
          <a:xfrm>
            <a:off x="913795" y="1557481"/>
            <a:ext cx="10353762" cy="517582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Write queries using: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 strike="noStrike"/>
              <a:t>1. WHERE</a:t>
            </a:r>
            <a:r>
              <a:rPr b="0" i="0" lang="en-US" sz="2000" u="none" strike="noStrike"/>
              <a:t> clause to find orders placed after 2024-01-01.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RESULTS: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229" y="2641600"/>
            <a:ext cx="7858062" cy="374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919119" y="709468"/>
            <a:ext cx="10353762" cy="59776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2. </a:t>
            </a:r>
            <a:r>
              <a:rPr b="1" i="0" lang="en-US" sz="2000" u="none" strike="noStrike"/>
              <a:t>HAVING</a:t>
            </a:r>
            <a:r>
              <a:rPr b="0" i="0" lang="en-US" sz="2000" u="none" strike="noStrike"/>
              <a:t> clause to list products with average ratings greater than 4.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643" y="1244332"/>
            <a:ext cx="8391175" cy="4602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>
            <p:ph idx="1" type="body"/>
          </p:nvPr>
        </p:nvSpPr>
        <p:spPr>
          <a:xfrm>
            <a:off x="919119" y="755650"/>
            <a:ext cx="10353762" cy="58483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 strike="noStrike"/>
              <a:t>3.GROUP BY</a:t>
            </a:r>
            <a:r>
              <a:rPr b="0" i="0" lang="en-US" sz="2000" u="none" strike="noStrike"/>
              <a:t> and </a:t>
            </a:r>
            <a:r>
              <a:rPr b="1" i="0" lang="en-US" sz="2000" u="none" strike="noStrike"/>
              <a:t>ORDER BY</a:t>
            </a:r>
            <a:r>
              <a:rPr b="0" i="0" lang="en-US" sz="2000" u="none" strike="noStrike"/>
              <a:t> clauses to rank products by total sales.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879" y="1277370"/>
            <a:ext cx="8113794" cy="463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type="title"/>
          </p:nvPr>
        </p:nvSpPr>
        <p:spPr>
          <a:xfrm>
            <a:off x="913795" y="217054"/>
            <a:ext cx="10353762" cy="94672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IDENTIFYING HIGH-VALUE CUSTOMERS</a:t>
            </a:r>
            <a:br>
              <a:rPr lang="en-US"/>
            </a:br>
            <a:r>
              <a:rPr lang="en-US"/>
              <a:t>TASK-10</a:t>
            </a:r>
            <a:endParaRPr/>
          </a:p>
        </p:txBody>
      </p:sp>
      <p:sp>
        <p:nvSpPr>
          <p:cNvPr id="266" name="Google Shape;266;p19"/>
          <p:cNvSpPr txBox="1"/>
          <p:nvPr>
            <p:ph idx="1" type="body"/>
          </p:nvPr>
        </p:nvSpPr>
        <p:spPr>
          <a:xfrm>
            <a:off x="913795" y="1256145"/>
            <a:ext cx="10353762" cy="5384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 strike="noStrike"/>
              <a:t>Scenario: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 strike="noStrike"/>
              <a:t>Amazon Fresh wants to identify top customers based on their total spending. We will:</a:t>
            </a:r>
            <a:endParaRPr b="1" sz="2000"/>
          </a:p>
          <a:p>
            <a:pPr indent="0" lvl="0" marL="36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1400"/>
              <a:buNone/>
            </a:pPr>
            <a:r>
              <a:rPr b="1" i="0" lang="en-US" sz="2000" u="none" strike="noStrike"/>
              <a:t>1.Calculate each customer's total spending.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1400"/>
              <a:buNone/>
            </a:pPr>
            <a:r>
              <a:rPr b="1" lang="en-US" sz="2000"/>
              <a:t>RESULTS:</a:t>
            </a:r>
            <a:endParaRPr b="1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641" y="2918690"/>
            <a:ext cx="8122742" cy="372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913795" y="2032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DATA MODELING AND BASIC QUERIES</a:t>
            </a:r>
            <a:br>
              <a:rPr lang="en-US"/>
            </a:br>
            <a:r>
              <a:rPr lang="en-US"/>
              <a:t>TASK-1</a:t>
            </a:r>
            <a:endParaRPr/>
          </a:p>
        </p:txBody>
      </p:sp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913795" y="1376218"/>
            <a:ext cx="10353762" cy="5384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Create an </a:t>
            </a:r>
            <a:r>
              <a:rPr b="1" i="0" lang="en-US" sz="2000" u="none" strike="noStrike"/>
              <a:t>ER diagram</a:t>
            </a:r>
            <a:r>
              <a:rPr b="0" i="0" lang="en-US" sz="2000" u="none" strike="noStrike"/>
              <a:t> for the Amazon Fresh database to understand the relationships between tables (e.g., Customers, Products, Orders).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883" y="2244437"/>
            <a:ext cx="5081586" cy="422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/>
          <p:nvPr>
            <p:ph idx="1" type="body"/>
          </p:nvPr>
        </p:nvSpPr>
        <p:spPr>
          <a:xfrm>
            <a:off x="919119" y="598631"/>
            <a:ext cx="10353762" cy="604231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2.</a:t>
            </a:r>
            <a:r>
              <a:rPr b="1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strike="noStrike"/>
              <a:t>Rank customers based on their spending.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-US" sz="2000"/>
              <a:t>RESULTS:</a:t>
            </a:r>
            <a:endParaRPr b="1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4124" y="1102167"/>
            <a:ext cx="8570131" cy="522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/>
          <p:nvPr>
            <p:ph idx="1" type="body"/>
          </p:nvPr>
        </p:nvSpPr>
        <p:spPr>
          <a:xfrm>
            <a:off x="919118" y="303068"/>
            <a:ext cx="11115863" cy="627322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3.</a:t>
            </a:r>
            <a:r>
              <a:rPr b="1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strike="noStrike"/>
              <a:t>Identify customers who have spent more than ₹5,000.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-US" sz="2000"/>
              <a:t>RESULTS:</a:t>
            </a:r>
            <a:endParaRPr b="1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514" y="828541"/>
            <a:ext cx="8970367" cy="528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>
            <p:ph type="title"/>
          </p:nvPr>
        </p:nvSpPr>
        <p:spPr>
          <a:xfrm>
            <a:off x="919119" y="206242"/>
            <a:ext cx="10353762" cy="902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COMPLEX AGGREGATIONS AND JOINS</a:t>
            </a:r>
            <a:br>
              <a:rPr lang="en-US"/>
            </a:br>
            <a:r>
              <a:rPr lang="en-US"/>
              <a:t>TASK-11</a:t>
            </a:r>
            <a:endParaRPr/>
          </a:p>
        </p:txBody>
      </p:sp>
      <p:sp>
        <p:nvSpPr>
          <p:cNvPr id="285" name="Google Shape;285;p22"/>
          <p:cNvSpPr txBox="1"/>
          <p:nvPr>
            <p:ph idx="1" type="body"/>
          </p:nvPr>
        </p:nvSpPr>
        <p:spPr>
          <a:xfrm>
            <a:off x="913795" y="1265382"/>
            <a:ext cx="10353762" cy="54309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Use SQL to: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1.Join the Orders and Order Details tables to calculate total revenue per order.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RESULTS: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847" y="2401454"/>
            <a:ext cx="8285553" cy="389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idx="1" type="body"/>
          </p:nvPr>
        </p:nvSpPr>
        <p:spPr>
          <a:xfrm>
            <a:off x="919119" y="469322"/>
            <a:ext cx="10353762" cy="61808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2. Identify customers who placed the most orders in a specific time period.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741" y="1019040"/>
            <a:ext cx="8110641" cy="522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idx="1" type="body"/>
          </p:nvPr>
        </p:nvSpPr>
        <p:spPr>
          <a:xfrm>
            <a:off x="913795" y="323273"/>
            <a:ext cx="10353762" cy="61052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3.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Find the supplier with the most products in stock.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98" name="Google Shape;2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847" y="918308"/>
            <a:ext cx="8867444" cy="516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913795" y="161636"/>
            <a:ext cx="10353762" cy="82665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NORMALIZATION</a:t>
            </a:r>
            <a:br>
              <a:rPr lang="en-US"/>
            </a:br>
            <a:r>
              <a:rPr lang="en-US"/>
              <a:t>TASK-12</a:t>
            </a:r>
            <a:endParaRPr/>
          </a:p>
        </p:txBody>
      </p:sp>
      <p:sp>
        <p:nvSpPr>
          <p:cNvPr id="304" name="Google Shape;304;p25"/>
          <p:cNvSpPr txBox="1"/>
          <p:nvPr>
            <p:ph idx="1" type="body"/>
          </p:nvPr>
        </p:nvSpPr>
        <p:spPr>
          <a:xfrm>
            <a:off x="919119" y="1039092"/>
            <a:ext cx="10353762" cy="56572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>
                <a:solidFill>
                  <a:srgbClr val="000000"/>
                </a:solidFill>
              </a:rPr>
              <a:t> </a:t>
            </a:r>
            <a:r>
              <a:rPr b="0" i="0" lang="en-US" sz="2000" u="none" strike="noStrike"/>
              <a:t>Normalize the Products table to 3NF: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1. </a:t>
            </a:r>
            <a:r>
              <a:rPr b="0" i="0" lang="en-US" sz="2000" u="none" strike="noStrike"/>
              <a:t>Separate product categories and subcategories into a new table.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2.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Create foreign keys to maintain relationships.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</p:txBody>
      </p:sp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079" y="2669308"/>
            <a:ext cx="7832394" cy="388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913795" y="29556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SUBQUERIES AND NESTED QUERIES</a:t>
            </a:r>
            <a:br>
              <a:rPr lang="en-US"/>
            </a:br>
            <a:r>
              <a:rPr lang="en-US"/>
              <a:t>TASK-13</a:t>
            </a:r>
            <a:endParaRPr/>
          </a:p>
        </p:txBody>
      </p:sp>
      <p:sp>
        <p:nvSpPr>
          <p:cNvPr id="311" name="Google Shape;311;p26"/>
          <p:cNvSpPr txBox="1"/>
          <p:nvPr>
            <p:ph idx="1" type="body"/>
          </p:nvPr>
        </p:nvSpPr>
        <p:spPr>
          <a:xfrm>
            <a:off x="913795" y="1552864"/>
            <a:ext cx="10353762" cy="51342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Write a subquery to: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1.</a:t>
            </a:r>
            <a:r>
              <a:rPr b="0" i="0" lang="en-US" sz="2000" u="none" strike="noStrike"/>
              <a:t>Identify the top 3 products based on sales revenue.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6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505" y="2613891"/>
            <a:ext cx="8460039" cy="379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919119" y="506268"/>
            <a:ext cx="10353762" cy="617162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2.Find customers who haven’t placed any orders yet.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 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814" y="949192"/>
            <a:ext cx="8717931" cy="51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913795" y="341745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REAL WORLD ANALYSIS</a:t>
            </a:r>
            <a:br>
              <a:rPr lang="en-US"/>
            </a:br>
            <a:r>
              <a:rPr lang="en-US"/>
              <a:t>TASK-14</a:t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913795" y="1866900"/>
            <a:ext cx="10353762" cy="48479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Provide actionable insights: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1.</a:t>
            </a:r>
            <a:r>
              <a:rPr b="0" i="0" lang="en-US" sz="2000" u="none" strike="noStrike"/>
              <a:t>Which cities have the highest concentration of Prime members?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760" y="2946400"/>
            <a:ext cx="8329404" cy="340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913795" y="535709"/>
            <a:ext cx="10353762" cy="61514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2.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What are the top 3 most frequently ordered categories?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RESULTS: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298" y="1066800"/>
            <a:ext cx="8595557" cy="520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TASK-2</a:t>
            </a:r>
            <a:endParaRPr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913795" y="1780886"/>
            <a:ext cx="10353762" cy="45737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Identify the </a:t>
            </a:r>
            <a:r>
              <a:rPr b="1" i="0" lang="en-US" sz="2000" u="none" strike="noStrike"/>
              <a:t>primary keys</a:t>
            </a:r>
            <a:r>
              <a:rPr b="0" i="0" lang="en-US" sz="2000" u="none" strike="noStrike"/>
              <a:t> and </a:t>
            </a:r>
            <a:r>
              <a:rPr b="1" i="0" lang="en-US" sz="2000" u="none" strike="noStrike"/>
              <a:t>foreign keys</a:t>
            </a:r>
            <a:r>
              <a:rPr b="0" i="0" lang="en-US" sz="2000" u="none" strike="noStrike"/>
              <a:t> for each table and describe their relationships.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Here are the primary keys (PK) and Foreign Keys </a:t>
            </a:r>
            <a:r>
              <a:rPr lang="en-US" sz="2000"/>
              <a:t>(FK) for the each table, along with their relationships.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1.Customers Table: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en-US" sz="2000"/>
              <a:t>Primary key : </a:t>
            </a:r>
            <a:r>
              <a:rPr b="1" lang="en-US" sz="2000"/>
              <a:t>customer ID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Relationships: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en-US" sz="2000"/>
              <a:t>One customer can place multiple orders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b="1" lang="en-US" sz="2000"/>
              <a:t>Customer ID </a:t>
            </a:r>
            <a:r>
              <a:rPr lang="en-US" sz="2000"/>
              <a:t>in the orders table is a foreign key referring to </a:t>
            </a:r>
            <a:r>
              <a:rPr b="1" lang="en-US" sz="2000"/>
              <a:t>customer ID </a:t>
            </a:r>
            <a:r>
              <a:rPr lang="en-US" sz="2000"/>
              <a:t>in customers.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919119" y="2855768"/>
            <a:ext cx="10353762" cy="11464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THANKYOU…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919119" y="441614"/>
            <a:ext cx="10353762" cy="58668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/>
              <a:t>2.Products Table: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lang="en-US"/>
              <a:t>Primary key: </a:t>
            </a:r>
            <a:r>
              <a:rPr b="1" lang="en-US">
                <a:solidFill>
                  <a:schemeClr val="accent6"/>
                </a:solidFill>
              </a:rPr>
              <a:t>Product ID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rPr lang="en-US"/>
              <a:t>Relationships: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lang="en-US"/>
              <a:t>A product can be part of multiple orders.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b="1" lang="en-US">
                <a:solidFill>
                  <a:schemeClr val="accent6"/>
                </a:solidFill>
              </a:rPr>
              <a:t>Product ID </a:t>
            </a:r>
            <a:r>
              <a:rPr lang="en-US"/>
              <a:t>in order detail is a foreign key referring to </a:t>
            </a:r>
            <a:r>
              <a:rPr b="1" lang="en-US"/>
              <a:t>product ID </a:t>
            </a:r>
            <a:r>
              <a:rPr lang="en-US"/>
              <a:t>in products.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rPr lang="en-US"/>
              <a:t>3.Orders Table: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lang="en-US"/>
              <a:t>Primary key: </a:t>
            </a:r>
            <a:r>
              <a:rPr b="1" lang="en-US">
                <a:solidFill>
                  <a:schemeClr val="accent6"/>
                </a:solidFill>
              </a:rPr>
              <a:t>Order ID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b="1" lang="en-US"/>
              <a:t>Foreign Key: </a:t>
            </a:r>
            <a:r>
              <a:rPr b="1" lang="en-US">
                <a:solidFill>
                  <a:schemeClr val="accent6"/>
                </a:solidFill>
              </a:rPr>
              <a:t>Customer ID </a:t>
            </a:r>
            <a:r>
              <a:rPr b="1" lang="en-US"/>
              <a:t>(References customers. customer Id)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rPr lang="en-US"/>
              <a:t>Relationships: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b="1" lang="en-US"/>
              <a:t>Each order belongs to one customer.</a:t>
            </a:r>
            <a:endParaRPr/>
          </a:p>
          <a:p>
            <a:pPr indent="-306022" lvl="0" marL="342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Char char="◈"/>
            </a:pPr>
            <a:r>
              <a:rPr b="1" lang="en-US"/>
              <a:t>Each order can contain multiple products (through order details).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idx="1" type="body"/>
          </p:nvPr>
        </p:nvSpPr>
        <p:spPr>
          <a:xfrm>
            <a:off x="919119" y="201467"/>
            <a:ext cx="10353762" cy="64302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4.Order Details Table (Many –to-Many relationship between orders and products):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Primary key: </a:t>
            </a:r>
            <a:r>
              <a:rPr b="1" lang="en-US">
                <a:solidFill>
                  <a:schemeClr val="accent6"/>
                </a:solidFill>
              </a:rPr>
              <a:t>Order Detail ID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b="1" lang="en-US"/>
              <a:t>Foreign Key: 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b="1" lang="en-US">
                <a:solidFill>
                  <a:schemeClr val="accent6"/>
                </a:solidFill>
              </a:rPr>
              <a:t>Order ID </a:t>
            </a:r>
            <a:r>
              <a:rPr b="1" lang="en-US"/>
              <a:t>(References orders. orders Id)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b="1" lang="en-US">
                <a:solidFill>
                  <a:schemeClr val="accent6"/>
                </a:solidFill>
              </a:rPr>
              <a:t>Product ID </a:t>
            </a:r>
            <a:r>
              <a:rPr b="1" lang="en-US"/>
              <a:t>(Reference Products. Products ID)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Relationships: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Connects orders and products , allowing multiple products in one order.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b="1" lang="en-US">
                <a:solidFill>
                  <a:schemeClr val="accent4"/>
                </a:solidFill>
              </a:rPr>
              <a:t>Entity Relationships 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1.One-to-Many (Customer           Orders)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 customer can place multiple orders, but each order belongs to one customer.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2.Many-to-Many (Orders             products via order details)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Each order can contain multiple products, and each product can be part of multiple orders.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cxnSp>
        <p:nvCxnSpPr>
          <p:cNvPr id="175" name="Google Shape;175;p5"/>
          <p:cNvCxnSpPr/>
          <p:nvPr/>
        </p:nvCxnSpPr>
        <p:spPr>
          <a:xfrm>
            <a:off x="4147128" y="4442691"/>
            <a:ext cx="637309" cy="0"/>
          </a:xfrm>
          <a:prstGeom prst="straightConnector1">
            <a:avLst/>
          </a:prstGeom>
          <a:noFill/>
          <a:ln cap="rnd" cmpd="sng" w="9525">
            <a:solidFill>
              <a:srgbClr val="E49A2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5"/>
          <p:cNvCxnSpPr/>
          <p:nvPr/>
        </p:nvCxnSpPr>
        <p:spPr>
          <a:xfrm>
            <a:off x="3962400" y="5421744"/>
            <a:ext cx="757382" cy="0"/>
          </a:xfrm>
          <a:prstGeom prst="straightConnector1">
            <a:avLst/>
          </a:prstGeom>
          <a:noFill/>
          <a:ln cap="rnd" cmpd="sng" w="9525">
            <a:solidFill>
              <a:srgbClr val="E49A2B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WRITE A QUERY TO</a:t>
            </a:r>
            <a:br>
              <a:rPr lang="en-US"/>
            </a:br>
            <a:r>
              <a:rPr lang="en-US"/>
              <a:t>TASK-3</a:t>
            </a:r>
            <a:endParaRPr/>
          </a:p>
        </p:txBody>
      </p:sp>
      <p:sp>
        <p:nvSpPr>
          <p:cNvPr id="182" name="Google Shape;182;p6"/>
          <p:cNvSpPr txBox="1"/>
          <p:nvPr>
            <p:ph idx="1" type="body"/>
          </p:nvPr>
        </p:nvSpPr>
        <p:spPr>
          <a:xfrm>
            <a:off x="924443" y="1840345"/>
            <a:ext cx="10353762" cy="46660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1.Retrieve all customers from a specific city.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 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800" y="2309090"/>
            <a:ext cx="7821984" cy="404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919119" y="609601"/>
            <a:ext cx="10353762" cy="586509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2.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Fetch all products under the "Fruits" category.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650" y="1110062"/>
            <a:ext cx="7953077" cy="46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>
            <p:ph type="title"/>
          </p:nvPr>
        </p:nvSpPr>
        <p:spPr>
          <a:xfrm>
            <a:off x="913795" y="92364"/>
            <a:ext cx="10353762" cy="17745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DATA DEFINITION LANGUAGE (DDL) and CONSTRAINTS.</a:t>
            </a:r>
            <a:br>
              <a:rPr lang="en-US"/>
            </a:br>
            <a:r>
              <a:rPr lang="en-US"/>
              <a:t>TASK-4</a:t>
            </a:r>
            <a:endParaRPr/>
          </a:p>
        </p:txBody>
      </p:sp>
      <p:sp>
        <p:nvSpPr>
          <p:cNvPr id="195" name="Google Shape;195;p8"/>
          <p:cNvSpPr txBox="1"/>
          <p:nvPr>
            <p:ph idx="1" type="body"/>
          </p:nvPr>
        </p:nvSpPr>
        <p:spPr>
          <a:xfrm>
            <a:off x="913795" y="1866900"/>
            <a:ext cx="10353762" cy="48987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Write </a:t>
            </a:r>
            <a:r>
              <a:rPr b="1" i="0" lang="en-US" sz="2000" u="none" strike="noStrike"/>
              <a:t>DDL statements</a:t>
            </a:r>
            <a:r>
              <a:rPr b="0" i="0" lang="en-US" sz="2000" u="none" strike="noStrike"/>
              <a:t> to recreate the Customers table with the following constraints: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0" i="0" lang="en-US" sz="2000" u="none" strike="noStrike"/>
              <a:t>1.CustomerID as the primary key.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583" y="2918691"/>
            <a:ext cx="7333672" cy="343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919119" y="635577"/>
            <a:ext cx="10353762" cy="53957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2.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strike="noStrike"/>
              <a:t>Ensure Age cannot be null and must be greater than 18.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RESULTS: </a:t>
            </a:r>
            <a:endParaRPr b="0" i="0" sz="2000" u="none" strike="noStrike"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447" y="1146047"/>
            <a:ext cx="7586754" cy="497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2025-02-20T17:36:04Z</dcterms:created>
  <dc:creator>Pushparaj 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